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1" r:id="rId3"/>
    <p:sldId id="282" r:id="rId4"/>
    <p:sldId id="257" r:id="rId5"/>
    <p:sldId id="258" r:id="rId6"/>
    <p:sldId id="259" r:id="rId7"/>
    <p:sldId id="260" r:id="rId8"/>
    <p:sldId id="273" r:id="rId9"/>
    <p:sldId id="274" r:id="rId10"/>
    <p:sldId id="268" r:id="rId11"/>
    <p:sldId id="261" r:id="rId12"/>
    <p:sldId id="266" r:id="rId13"/>
    <p:sldId id="279" r:id="rId14"/>
    <p:sldId id="275" r:id="rId15"/>
    <p:sldId id="280" r:id="rId16"/>
    <p:sldId id="263" r:id="rId17"/>
    <p:sldId id="284" r:id="rId18"/>
    <p:sldId id="285" r:id="rId19"/>
    <p:sldId id="277" r:id="rId20"/>
    <p:sldId id="276" r:id="rId21"/>
    <p:sldId id="262" r:id="rId22"/>
    <p:sldId id="271" r:id="rId23"/>
    <p:sldId id="278" r:id="rId24"/>
    <p:sldId id="272" r:id="rId25"/>
    <p:sldId id="264" r:id="rId26"/>
    <p:sldId id="269" r:id="rId27"/>
    <p:sldId id="265" r:id="rId28"/>
    <p:sldId id="270" r:id="rId29"/>
    <p:sldId id="2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8" autoAdjust="0"/>
    <p:restoredTop sz="63834" autoAdjust="0"/>
  </p:normalViewPr>
  <p:slideViewPr>
    <p:cSldViewPr snapToGrid="0">
      <p:cViewPr varScale="1">
        <p:scale>
          <a:sx n="76" d="100"/>
          <a:sy n="76" d="100"/>
        </p:scale>
        <p:origin x="188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66273-7236-4A80-9532-9779FDDA696D}" type="datetimeFigureOut">
              <a:rPr lang="en-US" smtClean="0"/>
              <a:t>6/7/22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FBF0A-2ED7-482F-964E-66E6CF28A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5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dual-enrollment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pi.wi.gov/sites/default/files/imce/dual-enrollment/2020_03_02_Dual_Enrollment_Guidance.pdf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legis.wisconsin.gov/document/statutes/118.40(2r)(f)1.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Figures</a:t>
            </a:r>
            <a:r>
              <a:rPr lang="en-US" baseline="0" dirty="0"/>
              <a:t> are GPR spending. See LFB memo.</a:t>
            </a:r>
          </a:p>
          <a:p>
            <a:endParaRPr lang="en-US" baseline="0" dirty="0"/>
          </a:p>
          <a:p>
            <a:r>
              <a:rPr lang="en-US" baseline="0" dirty="0"/>
              <a:t>Maybe explain GPR vs. FED/PR/SEG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BF0A-2ED7-482F-964E-66E6CF28A4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BF0A-2ED7-482F-964E-66E6CF28A4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39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https://docs.legis.wisconsin.gov/misc/lfb/misc/173_2021_22_general_school_aids_amounts_for_all_school_districts_12_3_21.pdf </a:t>
            </a:r>
          </a:p>
          <a:p>
            <a:endParaRPr lang="en-US" dirty="0"/>
          </a:p>
          <a:p>
            <a:r>
              <a:rPr lang="en-US" dirty="0"/>
              <a:t>Of the total amount of funding provided, 398 of the state's 421 school districts are eligible for $4,945.2 million in equalization aid, 25 districts are eligible for $40.3 million in integration aid, and 62 districts are eligible for $28.1 million in special adjustment aid.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BF0A-2ED7-482F-964E-66E6CF28A4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14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DPI </a:t>
            </a:r>
            <a:r>
              <a:rPr lang="en-US" dirty="0" err="1"/>
              <a:t>WISEdash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BF0A-2ED7-482F-964E-66E6CF28A4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74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DPI </a:t>
            </a:r>
            <a:r>
              <a:rPr lang="en-US" dirty="0" err="1"/>
              <a:t>WISEdash</a:t>
            </a:r>
            <a:r>
              <a:rPr lang="en-US" dirty="0"/>
              <a:t>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BF0A-2ED7-482F-964E-66E6CF28A4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</a:t>
            </a:r>
            <a:r>
              <a:rPr lang="en-US" baseline="0" dirty="0"/>
              <a:t> is mainly traditional teacher salaries.</a:t>
            </a:r>
          </a:p>
          <a:p>
            <a:r>
              <a:rPr lang="en-US" baseline="0" dirty="0"/>
              <a:t>Pupil/Staff/Support would include non-traditional instruction like speech language pathologists, counselors,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BF0A-2ED7-482F-964E-66E6CF28A43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79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https://docs.legis.wisconsin.gov/misc/lfb/informational_papers/january_2021/0026_school_district_revenue_limits_and_referenda_informational_paper_26.pdf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BF0A-2ED7-482F-964E-66E6CF28A43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38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BF0A-2ED7-482F-964E-66E6CF28A43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44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Boys &amp; Girls</a:t>
            </a:r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Club Programs: https://www.bgcwisconsin.org/education-career-development</a:t>
            </a:r>
          </a:p>
          <a:p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-Wisconsin After 3</a:t>
            </a:r>
          </a:p>
          <a:p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-Be Great: Graduate</a:t>
            </a:r>
          </a:p>
          <a:p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-Stride Academy</a:t>
            </a:r>
          </a:p>
          <a:p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-Career Launch</a:t>
            </a:r>
          </a:p>
          <a:p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-Diplomas2Degrees</a:t>
            </a:r>
          </a:p>
          <a:p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-Summer Brain Gain</a:t>
            </a:r>
          </a:p>
          <a:p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-DIY Stem</a:t>
            </a:r>
          </a:p>
          <a:p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-Project Learn</a:t>
            </a:r>
          </a:p>
          <a:p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-Junior Staff</a:t>
            </a:r>
          </a:p>
          <a:p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-Money Matters</a:t>
            </a:r>
          </a:p>
          <a:p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-Power Hour</a:t>
            </a:r>
          </a:p>
          <a:p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-Tech Girls Rock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https://dpi.wi.gov/dual-enrollment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https://dpi.wi.gov/sites/default/files/imce/dual-enrollment/2020_03_02_Dual_Enrollment_Guidance.pdf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https://www.cityyear.org/Milwaukee</a:t>
            </a:r>
          </a:p>
          <a:p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BF0A-2ED7-482F-964E-66E6CF28A43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1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https://will-law.org/wp-content/uploads/2021/01/will-poll-memo-final.pdf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BF0A-2ED7-482F-964E-66E6CF28A43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3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Figures are GPR spending. See</a:t>
            </a:r>
            <a:r>
              <a:rPr lang="en-US" baseline="0" dirty="0"/>
              <a:t> LFB memo.</a:t>
            </a:r>
          </a:p>
          <a:p>
            <a:r>
              <a:rPr lang="en-US" baseline="0" dirty="0"/>
              <a:t>Note that Y-axis starting point is 500K to emphasize trends.</a:t>
            </a:r>
          </a:p>
          <a:p>
            <a:r>
              <a:rPr lang="en-US" baseline="0" dirty="0"/>
              <a:t>Note that LFB provided enrollment data for *independent* charter schools</a:t>
            </a:r>
          </a:p>
          <a:p>
            <a:r>
              <a:rPr lang="en-US" baseline="0" dirty="0"/>
              <a:t>2004-05 dip: Not sure what’s up with that. LFB error?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BF0A-2ED7-482F-964E-66E6CF28A4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9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https://docs.legis.wisconsin.gov/misc/lfb/informational_papers/january_2021/0028_private_school_choice_and_special_needs_scholarship_programs_informational_paper_28.pdf </a:t>
            </a:r>
          </a:p>
          <a:p>
            <a:endParaRPr lang="en-US" dirty="0"/>
          </a:p>
          <a:p>
            <a:r>
              <a:rPr lang="en-US" dirty="0"/>
              <a:t>2021-22 GPR spending</a:t>
            </a:r>
            <a:r>
              <a:rPr lang="en-US" baseline="0" dirty="0"/>
              <a:t> is preliminary; $204M net GPR is latest available data for that figure.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BF0A-2ED7-482F-964E-66E6CF28A4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5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BF0A-2ED7-482F-964E-66E6CF28A4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31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Private</a:t>
            </a:r>
            <a:r>
              <a:rPr lang="en-US" baseline="0" dirty="0"/>
              <a:t> Schools column is number of participating schools</a:t>
            </a:r>
          </a:p>
          <a:p>
            <a:r>
              <a:rPr lang="en-US" baseline="0" dirty="0"/>
              <a:t>Aid Membership is number of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BF0A-2ED7-482F-964E-66E6CF28A4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43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https://will-law.org/wp-content/uploads/2021/01/will-poll-memo-final.pdf</a:t>
            </a:r>
          </a:p>
          <a:p>
            <a:endParaRPr lang="en-US" dirty="0"/>
          </a:p>
          <a:p>
            <a:r>
              <a:rPr lang="en-US" dirty="0"/>
              <a:t>More support school vouchers than oppose. </a:t>
            </a:r>
          </a:p>
          <a:p>
            <a:r>
              <a:rPr lang="en-US" dirty="0"/>
              <a:t>--45% of respondents supported the state’s voucher programs while only 38% oppose.</a:t>
            </a:r>
          </a:p>
          <a:p>
            <a:r>
              <a:rPr lang="en-US" dirty="0"/>
              <a:t>--Majority support (59%) in Metro Milwaukee counties. o Plurality support (42%) out-state.</a:t>
            </a:r>
          </a:p>
          <a:p>
            <a:r>
              <a:rPr lang="en-US" dirty="0"/>
              <a:t>--High support (66%) among African Americans.</a:t>
            </a:r>
          </a:p>
          <a:p>
            <a:r>
              <a:rPr lang="en-US" dirty="0"/>
              <a:t>--High support (60%) among Hispanics</a:t>
            </a:r>
          </a:p>
          <a:p>
            <a:r>
              <a:rPr lang="en-US" dirty="0"/>
              <a:t>--Majority support (53%) among Millennials/Gen Z (ages 18 to 37).</a:t>
            </a:r>
          </a:p>
          <a:p>
            <a:r>
              <a:rPr lang="en-US" dirty="0"/>
              <a:t>--Vouchers remain far more popular among Republicans (66%) than Democrats (27%).</a:t>
            </a:r>
          </a:p>
          <a:p>
            <a:endParaRPr lang="en-US" dirty="0"/>
          </a:p>
          <a:p>
            <a:r>
              <a:rPr lang="en-US" dirty="0"/>
              <a:t>Charters, Education Savings Accounts (ESA) receive majority support. </a:t>
            </a:r>
          </a:p>
          <a:p>
            <a:r>
              <a:rPr lang="en-US" dirty="0"/>
              <a:t>--Charters were supported by 54% of respondents, ESAs by 52%. o High support for charters (62%) among African American respondents.</a:t>
            </a:r>
          </a:p>
          <a:p>
            <a:r>
              <a:rPr lang="en-US" dirty="0"/>
              <a:t>High support for charters (68%) among Hispanic respondents.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BF0A-2ED7-482F-964E-66E6CF28A4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63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OEO: Office of Educational Opportunity</a:t>
            </a:r>
          </a:p>
          <a:p>
            <a:endParaRPr lang="en-US" dirty="0"/>
          </a:p>
          <a:p>
            <a:r>
              <a:rPr lang="en-US" dirty="0"/>
              <a:t>DPI</a:t>
            </a:r>
            <a:r>
              <a:rPr lang="en-US" baseline="0" dirty="0"/>
              <a:t> info sheet: </a:t>
            </a:r>
            <a:r>
              <a:rPr lang="en-US" dirty="0"/>
              <a:t>https://dpi.wi.gov/sites/default/files/imce/sped/ffc/charter-funding-overview-handout.pdf</a:t>
            </a:r>
          </a:p>
          <a:p>
            <a:endParaRPr lang="en-US" dirty="0"/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Independent Charter School Payment Amount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2021-2022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academic year, Independent Charter Schools will receive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$9,201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the per pupil payment amount. In 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2022-2023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academic year, Independent Charter Schools will receive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$9,264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the per pupil payment.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per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Wis. Stat. 118.40(2r)(f)1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2021-2022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academic year, Independent Charter Schools authorized by the College of Menominee Nation or the Lac Courte Oreilles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Ojibwe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College will receive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$8,853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the per pupil payment amount. </a:t>
            </a:r>
          </a:p>
          <a:p>
            <a:endParaRPr lang="en-US" dirty="0"/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118.40  Charter schools.</a:t>
            </a:r>
            <a:endParaRPr lang="en-US" dirty="0"/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common council of the city of Milwaukee.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chancellor of the University of Wisconsin-Milwaukee.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chancellor of the University of Wisconsin-Parkside.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Milwaukee area technical college district board.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Each technical college district board other than the Milwaukee area technical college district board.</a:t>
            </a:r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chancellor of any institution in the University of Wisconsin System other than the University of Wisconsin-Milwaukee and the University of Wisconsin-Parkside.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county executive of Waukesha County.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college of Menominee Nation.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Lac Courte Oreilles Ojibwa community college.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BF0A-2ED7-482F-964E-66E6CF28A4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76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https://docs.legis.wisconsin.gov/misc/lfb/informational_papers/january_2021/0027_state_aid_to_school_districts_informational_paper_27.pdf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BF0A-2ED7-482F-964E-66E6CF28A4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69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https://docs.legis.wisconsin.gov/misc/lfb/informational_papers/january_2021/0027_state_aid_to_school_districts_informational_paper_27.pdf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BF0A-2ED7-482F-964E-66E6CF28A4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1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70B4-F41D-4F18-BF1F-E82C3DDF6648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117DF150-BE8C-48E7-88FC-12C4F7B26B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9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70B4-F41D-4F18-BF1F-E82C3DDF6648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F150-BE8C-48E7-88FC-12C4F7B2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2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70B4-F41D-4F18-BF1F-E82C3DDF6648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F150-BE8C-48E7-88FC-12C4F7B2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0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70B4-F41D-4F18-BF1F-E82C3DDF6648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F150-BE8C-48E7-88FC-12C4F7B26B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8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70B4-F41D-4F18-BF1F-E82C3DDF6648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F150-BE8C-48E7-88FC-12C4F7B2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7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70B4-F41D-4F18-BF1F-E82C3DDF6648}" type="datetimeFigureOut">
              <a:rPr lang="en-US" smtClean="0"/>
              <a:t>6/7/22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F150-BE8C-48E7-88FC-12C4F7B26B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5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70B4-F41D-4F18-BF1F-E82C3DDF6648}" type="datetimeFigureOut">
              <a:rPr lang="en-US" smtClean="0"/>
              <a:t>6/7/22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F150-BE8C-48E7-88FC-12C4F7B2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5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70B4-F41D-4F18-BF1F-E82C3DDF6648}" type="datetimeFigureOut">
              <a:rPr lang="en-US" smtClean="0"/>
              <a:t>6/7/22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F150-BE8C-48E7-88FC-12C4F7B26B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0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70B4-F41D-4F18-BF1F-E82C3DDF6648}" type="datetimeFigureOut">
              <a:rPr lang="en-US" smtClean="0"/>
              <a:t>6/7/22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F150-BE8C-48E7-88FC-12C4F7B2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70B4-F41D-4F18-BF1F-E82C3DDF6648}" type="datetimeFigureOut">
              <a:rPr lang="en-US" smtClean="0"/>
              <a:t>6/7/22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F150-BE8C-48E7-88FC-12C4F7B2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7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70B4-F41D-4F18-BF1F-E82C3DDF6648}" type="datetimeFigureOut">
              <a:rPr lang="en-US" smtClean="0"/>
              <a:t>6/7/22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F150-BE8C-48E7-88FC-12C4F7B2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9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0D670B4-F41D-4F18-BF1F-E82C3DDF6648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DF150-BE8C-48E7-88FC-12C4F7B26BB6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8652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legis.wisconsin.gov/document/statutes/118.40(2r)(f)1.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Education in Wisconsin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Senator Dale Kooyenga</a:t>
            </a:r>
          </a:p>
        </p:txBody>
      </p:sp>
    </p:spTree>
    <p:extLst>
      <p:ext uri="{BB962C8B-B14F-4D97-AF65-F5344CB8AC3E}">
        <p14:creationId xmlns:p14="http://schemas.microsoft.com/office/powerpoint/2010/main" val="272554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Choice is Popular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59% in Milwaukee metro counties have a favorable view of school vouchers</a:t>
            </a:r>
          </a:p>
          <a:p>
            <a:pPr lvl="1"/>
            <a:r>
              <a:rPr lang="en-US" dirty="0"/>
              <a:t>66% of African Americans support; 60% of Hispanics</a:t>
            </a:r>
          </a:p>
          <a:p>
            <a:pPr lvl="1"/>
            <a:r>
              <a:rPr lang="en-US" dirty="0"/>
              <a:t>Plurality (45%) statewide support; 38% disapprove</a:t>
            </a:r>
          </a:p>
          <a:p>
            <a:r>
              <a:rPr lang="en-US" dirty="0"/>
              <a:t>Charters were supported by 54% of respondents, ESAs by 52% </a:t>
            </a:r>
          </a:p>
          <a:p>
            <a:r>
              <a:rPr lang="en-US" dirty="0"/>
              <a:t>High support for charters (62%) among African American respondents</a:t>
            </a:r>
          </a:p>
          <a:p>
            <a:r>
              <a:rPr lang="en-US" dirty="0"/>
              <a:t>High support for charters (68%) among Hispanic respondents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196840" y="645720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i="1" dirty="0"/>
              <a:t>POLL SOURCE: WISCONSIN INSTITUTE FOR LAW &amp; LIBERTY</a:t>
            </a:r>
          </a:p>
        </p:txBody>
      </p:sp>
    </p:spTree>
    <p:extLst>
      <p:ext uri="{BB962C8B-B14F-4D97-AF65-F5344CB8AC3E}">
        <p14:creationId xmlns:p14="http://schemas.microsoft.com/office/powerpoint/2010/main" val="297787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Charter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5741" y="1223319"/>
            <a:ext cx="9550415" cy="5424616"/>
          </a:xfrm>
        </p:spPr>
        <p:txBody>
          <a:bodyPr>
            <a:normAutofit/>
          </a:bodyPr>
          <a:lstStyle/>
          <a:p>
            <a:r>
              <a:rPr lang="en-US" dirty="0"/>
              <a:t>Charter Schools</a:t>
            </a:r>
          </a:p>
          <a:p>
            <a:pPr lvl="1"/>
            <a:r>
              <a:rPr lang="en-US" dirty="0"/>
              <a:t>May be authorized by public school districts, the Milwaukee Common Council, any UW Chancellor, any Tech College board, the Waukesha Co. executive, the OEO at UW-Madison, and tribal colleges (</a:t>
            </a:r>
            <a:r>
              <a:rPr lang="en-US" dirty="0">
                <a:hlinkClick r:id="rId3"/>
              </a:rPr>
              <a:t>Wis. Stat. 118.40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Instrumentality: school board employs all staff in the charter school</a:t>
            </a:r>
          </a:p>
          <a:p>
            <a:pPr lvl="1"/>
            <a:r>
              <a:rPr lang="en-US" dirty="0"/>
              <a:t>Non-instrumentality: a non-profit board employs all staff in the charter school, not the school board</a:t>
            </a:r>
          </a:p>
          <a:p>
            <a:pPr lvl="1"/>
            <a:r>
              <a:rPr lang="en-US" dirty="0"/>
              <a:t>Independent (ICS): authorized by a body other than a public school district</a:t>
            </a:r>
          </a:p>
          <a:p>
            <a:r>
              <a:rPr lang="en-US" dirty="0"/>
              <a:t>MPS state funding: </a:t>
            </a:r>
            <a:r>
              <a:rPr lang="en-US" b="1" u="sng" dirty="0"/>
              <a:t>$9,573 </a:t>
            </a:r>
            <a:r>
              <a:rPr lang="en-US" dirty="0"/>
              <a:t>(2020-21)</a:t>
            </a:r>
          </a:p>
          <a:p>
            <a:r>
              <a:rPr lang="en-US" dirty="0"/>
              <a:t>Milwaukee independent charter funding: </a:t>
            </a:r>
            <a:r>
              <a:rPr lang="en-US" b="1" u="sng" dirty="0"/>
              <a:t>$9,165 </a:t>
            </a:r>
            <a:r>
              <a:rPr lang="en-US" dirty="0"/>
              <a:t>per pupil (2020-21)</a:t>
            </a:r>
          </a:p>
        </p:txBody>
      </p:sp>
    </p:spTree>
    <p:extLst>
      <p:ext uri="{BB962C8B-B14F-4D97-AF65-F5344CB8AC3E}">
        <p14:creationId xmlns:p14="http://schemas.microsoft.com/office/powerpoint/2010/main" val="2284132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School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8" y="2052116"/>
            <a:ext cx="8290642" cy="4275532"/>
          </a:xfrm>
        </p:spPr>
        <p:txBody>
          <a:bodyPr>
            <a:normAutofit/>
          </a:bodyPr>
          <a:lstStyle/>
          <a:p>
            <a:r>
              <a:rPr lang="en-US" dirty="0"/>
              <a:t>Extremely complex formula</a:t>
            </a:r>
          </a:p>
          <a:p>
            <a:r>
              <a:rPr lang="en-US" dirty="0"/>
              <a:t>Two types of state aid – General Aids and Categorical Aids</a:t>
            </a:r>
          </a:p>
          <a:p>
            <a:r>
              <a:rPr lang="en-US" b="1" u="sng" dirty="0"/>
              <a:t>General Aids </a:t>
            </a:r>
            <a:r>
              <a:rPr lang="en-US" dirty="0"/>
              <a:t>–</a:t>
            </a:r>
          </a:p>
          <a:p>
            <a:pPr lvl="1"/>
            <a:r>
              <a:rPr lang="en-US" dirty="0"/>
              <a:t>Includes General School Aids and High Poverty Aid </a:t>
            </a:r>
          </a:p>
          <a:p>
            <a:pPr lvl="1"/>
            <a:r>
              <a:rPr lang="en-US" dirty="0"/>
              <a:t>Distributed through an “equalization aid formula” based on the district's per pupil value of taxable property</a:t>
            </a:r>
          </a:p>
          <a:p>
            <a:pPr lvl="1"/>
            <a:r>
              <a:rPr lang="en-US" dirty="0"/>
              <a:t>$4.92 billion GPR in 2020-21</a:t>
            </a:r>
          </a:p>
          <a:p>
            <a:pPr lvl="1"/>
            <a:r>
              <a:rPr lang="en-US" dirty="0"/>
              <a:t>Aid to each district is dependent on property value within district, an attempt to “equalize” per pupil funding across districts</a:t>
            </a:r>
          </a:p>
        </p:txBody>
      </p:sp>
    </p:spTree>
    <p:extLst>
      <p:ext uri="{BB962C8B-B14F-4D97-AF65-F5344CB8AC3E}">
        <p14:creationId xmlns:p14="http://schemas.microsoft.com/office/powerpoint/2010/main" val="1918091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School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Categorical Aids</a:t>
            </a:r>
          </a:p>
          <a:p>
            <a:pPr lvl="1"/>
            <a:r>
              <a:rPr lang="en-US" dirty="0"/>
              <a:t>Aid dependent on various factors by district</a:t>
            </a:r>
          </a:p>
          <a:p>
            <a:pPr lvl="1"/>
            <a:r>
              <a:rPr lang="en-US" dirty="0"/>
              <a:t>There are 30 categories of Categorical Aids</a:t>
            </a:r>
          </a:p>
          <a:p>
            <a:pPr lvl="1"/>
            <a:r>
              <a:rPr lang="en-US" dirty="0"/>
              <a:t>Largest categories by spending are Per Pupil Aid, Special Education Aid, Achievement Gap Reduction Aid, Sparsity Aid and Pupil Transportation Aid</a:t>
            </a:r>
          </a:p>
          <a:p>
            <a:pPr lvl="1"/>
            <a:r>
              <a:rPr lang="en-US" dirty="0"/>
              <a:t>$1.37 billion GPR in 2020-21</a:t>
            </a:r>
          </a:p>
        </p:txBody>
      </p:sp>
    </p:spTree>
    <p:extLst>
      <p:ext uri="{BB962C8B-B14F-4D97-AF65-F5344CB8AC3E}">
        <p14:creationId xmlns:p14="http://schemas.microsoft.com/office/powerpoint/2010/main" val="1392419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School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1808" y="2052116"/>
            <a:ext cx="7958331" cy="42481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Total state aid in the 2021-23 budget (general + categorical school aids): </a:t>
            </a:r>
          </a:p>
          <a:p>
            <a:pPr lvl="1"/>
            <a:r>
              <a:rPr lang="en-US" dirty="0"/>
              <a:t>$6.4 billion in 2021-22 </a:t>
            </a:r>
          </a:p>
          <a:p>
            <a:pPr lvl="1"/>
            <a:r>
              <a:rPr lang="en-US" dirty="0"/>
              <a:t>$6.7 billion in 2022-23</a:t>
            </a:r>
          </a:p>
          <a:p>
            <a:pPr lvl="1"/>
            <a:r>
              <a:rPr lang="en-US" b="1" u="sng" dirty="0"/>
              <a:t>$13.1 billion biennial total</a:t>
            </a:r>
          </a:p>
          <a:p>
            <a:r>
              <a:rPr lang="en-US" b="1" dirty="0"/>
              <a:t>Two-thirds funding</a:t>
            </a:r>
          </a:p>
          <a:p>
            <a:pPr lvl="1"/>
            <a:r>
              <a:rPr lang="en-US" dirty="0"/>
              <a:t>Objective since the 1990s</a:t>
            </a:r>
          </a:p>
          <a:p>
            <a:pPr lvl="1"/>
            <a:r>
              <a:rPr lang="en-US" dirty="0"/>
              <a:t>2021-23 budget added $600 million to K-12 directed at local property tax relief</a:t>
            </a:r>
          </a:p>
          <a:p>
            <a:pPr lvl="1"/>
            <a:r>
              <a:rPr lang="en-US" dirty="0"/>
              <a:t>That increase brought state aid up to the 2/3 funding objective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81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Aid is Only Half the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0095" y="1879279"/>
            <a:ext cx="5230043" cy="3997828"/>
          </a:xfrm>
        </p:spPr>
        <p:txBody>
          <a:bodyPr/>
          <a:lstStyle/>
          <a:p>
            <a:r>
              <a:rPr lang="en-US" dirty="0"/>
              <a:t>State aid averaged $6,853 per pupil in 2018-19*</a:t>
            </a:r>
          </a:p>
          <a:p>
            <a:r>
              <a:rPr lang="en-US" dirty="0"/>
              <a:t>Local property taxes brought in another $5,832 per pupil</a:t>
            </a:r>
          </a:p>
          <a:p>
            <a:r>
              <a:rPr lang="en-US" dirty="0"/>
              <a:t>Total average per pupil: $14,321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17" y="2393625"/>
            <a:ext cx="4582164" cy="2838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824728" y="6188003"/>
            <a:ext cx="4745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SOURCE: LEGISLATIVE FISCAL BUREAU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9824" y="6383605"/>
            <a:ext cx="5120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*Most recent school year for which audited data was available</a:t>
            </a:r>
          </a:p>
        </p:txBody>
      </p:sp>
    </p:spTree>
    <p:extLst>
      <p:ext uri="{BB962C8B-B14F-4D97-AF65-F5344CB8AC3E}">
        <p14:creationId xmlns:p14="http://schemas.microsoft.com/office/powerpoint/2010/main" val="1595030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Funding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Zero-or-low General School Aid districts</a:t>
            </a:r>
          </a:p>
          <a:p>
            <a:pPr lvl="1"/>
            <a:r>
              <a:rPr lang="en-US" dirty="0"/>
              <a:t>Property rich districts get less state aid</a:t>
            </a:r>
          </a:p>
          <a:p>
            <a:pPr lvl="1"/>
            <a:r>
              <a:rPr lang="en-US" dirty="0"/>
              <a:t>Example: Lake Country ($75.87/pupil in 2020-21)</a:t>
            </a:r>
          </a:p>
          <a:p>
            <a:pPr lvl="1"/>
            <a:r>
              <a:rPr lang="en-US" dirty="0"/>
              <a:t>A handful of districts got no General School Aid</a:t>
            </a:r>
          </a:p>
          <a:p>
            <a:r>
              <a:rPr lang="en-US" dirty="0"/>
              <a:t>High General School Aid districts</a:t>
            </a:r>
          </a:p>
          <a:p>
            <a:pPr lvl="1"/>
            <a:r>
              <a:rPr lang="en-US" dirty="0"/>
              <a:t>Property poor districts get much more state aid</a:t>
            </a:r>
          </a:p>
          <a:p>
            <a:pPr lvl="1"/>
            <a:r>
              <a:rPr lang="en-US" dirty="0"/>
              <a:t>Example: Milwaukee Public Schools ($8,227 in 2020-21)</a:t>
            </a:r>
          </a:p>
        </p:txBody>
      </p:sp>
    </p:spTree>
    <p:extLst>
      <p:ext uri="{BB962C8B-B14F-4D97-AF65-F5344CB8AC3E}">
        <p14:creationId xmlns:p14="http://schemas.microsoft.com/office/powerpoint/2010/main" val="4184924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Breakdown Example: </a:t>
            </a:r>
            <a:r>
              <a:rPr lang="en-US" dirty="0" err="1"/>
              <a:t>Elmbrook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31" y="2298065"/>
            <a:ext cx="4839375" cy="3172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89428" y="1885285"/>
            <a:ext cx="5847975" cy="3997828"/>
          </a:xfrm>
        </p:spPr>
        <p:txBody>
          <a:bodyPr/>
          <a:lstStyle/>
          <a:p>
            <a:r>
              <a:rPr lang="en-US" dirty="0"/>
              <a:t>State aid was </a:t>
            </a:r>
            <a:r>
              <a:rPr lang="en-US" b="1" u="sng" dirty="0"/>
              <a:t>$1,924 </a:t>
            </a:r>
            <a:r>
              <a:rPr lang="en-US" dirty="0"/>
              <a:t>per pupil in 2019-20</a:t>
            </a:r>
          </a:p>
          <a:p>
            <a:r>
              <a:rPr lang="en-US" dirty="0"/>
              <a:t>Local property tax revenue was </a:t>
            </a:r>
            <a:r>
              <a:rPr lang="en-US" b="1" u="sng" dirty="0"/>
              <a:t>$11,545 </a:t>
            </a:r>
            <a:r>
              <a:rPr lang="en-US" dirty="0"/>
              <a:t>per pupil</a:t>
            </a:r>
          </a:p>
          <a:p>
            <a:r>
              <a:rPr lang="en-US" dirty="0"/>
              <a:t>Federal aid was $384 per pupil</a:t>
            </a:r>
          </a:p>
          <a:p>
            <a:r>
              <a:rPr lang="en-US" dirty="0"/>
              <a:t>Local non-property tax revenue was $894 per pupil</a:t>
            </a:r>
          </a:p>
          <a:p>
            <a:r>
              <a:rPr lang="en-US" dirty="0"/>
              <a:t>Total: $14,718 per pupil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3712" y="6435138"/>
            <a:ext cx="4745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SOURCE: DEPARTMENT OF PUBLIC INSTRUCTION</a:t>
            </a:r>
          </a:p>
        </p:txBody>
      </p:sp>
    </p:spTree>
    <p:extLst>
      <p:ext uri="{BB962C8B-B14F-4D97-AF65-F5344CB8AC3E}">
        <p14:creationId xmlns:p14="http://schemas.microsoft.com/office/powerpoint/2010/main" val="318456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4208" y="9604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Funding Breakdown Example: </a:t>
            </a:r>
          </a:p>
          <a:p>
            <a:r>
              <a:rPr lang="en-US" dirty="0"/>
              <a:t>MPS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28" y="2037685"/>
            <a:ext cx="4934639" cy="3143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89429" y="1885284"/>
            <a:ext cx="5699694" cy="4453731"/>
          </a:xfrm>
        </p:spPr>
        <p:txBody>
          <a:bodyPr/>
          <a:lstStyle/>
          <a:p>
            <a:r>
              <a:rPr lang="en-US" dirty="0"/>
              <a:t>State aid was </a:t>
            </a:r>
            <a:r>
              <a:rPr lang="en-US" b="1" u="sng" dirty="0"/>
              <a:t>$9,427 </a:t>
            </a:r>
            <a:r>
              <a:rPr lang="en-US" dirty="0"/>
              <a:t>per pupil in 2019-20</a:t>
            </a:r>
          </a:p>
          <a:p>
            <a:r>
              <a:rPr lang="en-US" dirty="0"/>
              <a:t>Local property tax revenue was </a:t>
            </a:r>
            <a:r>
              <a:rPr lang="en-US" b="1" u="sng" dirty="0"/>
              <a:t>$3,487 </a:t>
            </a:r>
            <a:r>
              <a:rPr lang="en-US" dirty="0"/>
              <a:t>per pupil</a:t>
            </a:r>
          </a:p>
          <a:p>
            <a:r>
              <a:rPr lang="en-US" dirty="0"/>
              <a:t>Federal aid was $2,500 per pupil</a:t>
            </a:r>
          </a:p>
          <a:p>
            <a:r>
              <a:rPr lang="en-US" dirty="0"/>
              <a:t>Local non-property tax revenue was $429 per pupil</a:t>
            </a:r>
          </a:p>
          <a:p>
            <a:r>
              <a:rPr lang="en-US" dirty="0"/>
              <a:t>Total: $15,844 per pupil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3712" y="6435138"/>
            <a:ext cx="4745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SOURCE: DEPARTMENT OF PUBLIC INSTRUCTION</a:t>
            </a:r>
          </a:p>
        </p:txBody>
      </p:sp>
    </p:spTree>
    <p:extLst>
      <p:ext uri="{BB962C8B-B14F-4D97-AF65-F5344CB8AC3E}">
        <p14:creationId xmlns:p14="http://schemas.microsoft.com/office/powerpoint/2010/main" val="307039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School Funding vs. Enrollment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20" y="1546957"/>
            <a:ext cx="7480776" cy="441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596128" y="6423743"/>
            <a:ext cx="4745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SOURCE: MACIVER INSTITUTE</a:t>
            </a:r>
          </a:p>
        </p:txBody>
      </p:sp>
    </p:spTree>
    <p:extLst>
      <p:ext uri="{BB962C8B-B14F-4D97-AF65-F5344CB8AC3E}">
        <p14:creationId xmlns:p14="http://schemas.microsoft.com/office/powerpoint/2010/main" val="3337134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–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87" y="1139305"/>
            <a:ext cx="9386887" cy="948259"/>
          </a:xfrm>
        </p:spPr>
        <p:txBody>
          <a:bodyPr/>
          <a:lstStyle/>
          <a:p>
            <a:r>
              <a:rPr lang="en-US" dirty="0"/>
              <a:t>Growing Medical Assistance costs are putting pressure on K-12 funding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81" y="2103438"/>
            <a:ext cx="11034169" cy="4099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5196840" y="645720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i="1" dirty="0"/>
              <a:t>SOURCE: LEGISLATIVE FISCAL BUREAU</a:t>
            </a:r>
          </a:p>
        </p:txBody>
      </p:sp>
    </p:spTree>
    <p:extLst>
      <p:ext uri="{BB962C8B-B14F-4D97-AF65-F5344CB8AC3E}">
        <p14:creationId xmlns:p14="http://schemas.microsoft.com/office/powerpoint/2010/main" val="732187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the Money Go?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63" y="1885285"/>
            <a:ext cx="8758063" cy="4104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614416" y="6345936"/>
            <a:ext cx="4745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SOURCE: MACIVER INSTITUTE</a:t>
            </a:r>
          </a:p>
        </p:txBody>
      </p:sp>
    </p:spTree>
    <p:extLst>
      <p:ext uri="{BB962C8B-B14F-4D97-AF65-F5344CB8AC3E}">
        <p14:creationId xmlns:p14="http://schemas.microsoft.com/office/powerpoint/2010/main" val="1094427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Windfall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ESSER I/II/III</a:t>
            </a:r>
          </a:p>
          <a:p>
            <a:pPr lvl="1"/>
            <a:r>
              <a:rPr lang="en-US" dirty="0"/>
              <a:t>WI schools received $2.6 billion from three rounds of ESSER, a program created in the CARES Act and supplemented by subsequent </a:t>
            </a:r>
            <a:r>
              <a:rPr lang="en-US" dirty="0" err="1"/>
              <a:t>Covid</a:t>
            </a:r>
            <a:r>
              <a:rPr lang="en-US" dirty="0"/>
              <a:t> funding bills, mainly ARPA</a:t>
            </a:r>
          </a:p>
          <a:p>
            <a:pPr lvl="1"/>
            <a:r>
              <a:rPr lang="en-US" dirty="0"/>
              <a:t>90% of the money distributed according to Title IX formula (i.e., according to poverty levels of districts)</a:t>
            </a:r>
          </a:p>
          <a:p>
            <a:pPr lvl="1"/>
            <a:r>
              <a:rPr lang="en-US" dirty="0"/>
              <a:t>10% distributed according to plan developed by Joint Finance Committee. Joint Finance voted to establish </a:t>
            </a:r>
            <a:r>
              <a:rPr lang="en-US" b="1" u="sng" dirty="0"/>
              <a:t>a minimum of $781 per pupil for districts</a:t>
            </a:r>
            <a:r>
              <a:rPr lang="en-US" dirty="0"/>
              <a:t> that were open 50% to in-person instruction</a:t>
            </a:r>
          </a:p>
          <a:p>
            <a:pPr lvl="1"/>
            <a:r>
              <a:rPr lang="en-US" dirty="0"/>
              <a:t>Biggest beneficiary: MPS ($11,242 </a:t>
            </a:r>
            <a:r>
              <a:rPr lang="en-US" i="1" dirty="0"/>
              <a:t>additional</a:t>
            </a:r>
            <a:r>
              <a:rPr lang="en-US" dirty="0"/>
              <a:t> per pupil) for a total of $742 million</a:t>
            </a:r>
          </a:p>
        </p:txBody>
      </p:sp>
    </p:spTree>
    <p:extLst>
      <p:ext uri="{BB962C8B-B14F-4D97-AF65-F5344CB8AC3E}">
        <p14:creationId xmlns:p14="http://schemas.microsoft.com/office/powerpoint/2010/main" val="102272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28" y="475488"/>
            <a:ext cx="9294607" cy="5925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2927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272" y="808056"/>
            <a:ext cx="9536867" cy="1077229"/>
          </a:xfrm>
        </p:spPr>
        <p:txBody>
          <a:bodyPr/>
          <a:lstStyle/>
          <a:p>
            <a:r>
              <a:rPr lang="en-US" dirty="0"/>
              <a:t>Several </a:t>
            </a:r>
            <a:r>
              <a:rPr lang="en-US" dirty="0" err="1"/>
              <a:t>Covid</a:t>
            </a:r>
            <a:r>
              <a:rPr lang="en-US" dirty="0"/>
              <a:t> Bills Provided Federal K-12 Aid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7" y="1885285"/>
            <a:ext cx="7729531" cy="4101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614416" y="6345936"/>
            <a:ext cx="4745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SOURCE: MACIVER INSTITUTE</a:t>
            </a:r>
          </a:p>
        </p:txBody>
      </p:sp>
    </p:spTree>
    <p:extLst>
      <p:ext uri="{BB962C8B-B14F-4D97-AF65-F5344CB8AC3E}">
        <p14:creationId xmlns:p14="http://schemas.microsoft.com/office/powerpoint/2010/main" val="1803611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43" y="1604012"/>
            <a:ext cx="7389665" cy="4970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33272" y="808056"/>
            <a:ext cx="9536867" cy="1077229"/>
          </a:xfrm>
        </p:spPr>
        <p:txBody>
          <a:bodyPr/>
          <a:lstStyle/>
          <a:p>
            <a:r>
              <a:rPr lang="en-US" dirty="0"/>
              <a:t>Federal Aid Was a Massive K-12 Windfall</a:t>
            </a:r>
          </a:p>
        </p:txBody>
      </p:sp>
    </p:spTree>
    <p:extLst>
      <p:ext uri="{BB962C8B-B14F-4D97-AF65-F5344CB8AC3E}">
        <p14:creationId xmlns:p14="http://schemas.microsoft.com/office/powerpoint/2010/main" val="976333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08" y="1545336"/>
            <a:ext cx="8686799" cy="4745736"/>
          </a:xfrm>
        </p:spPr>
        <p:txBody>
          <a:bodyPr>
            <a:normAutofit/>
          </a:bodyPr>
          <a:lstStyle/>
          <a:p>
            <a:r>
              <a:rPr lang="en-US" dirty="0"/>
              <a:t>Revenue limits</a:t>
            </a:r>
          </a:p>
          <a:p>
            <a:pPr lvl="1"/>
            <a:r>
              <a:rPr lang="en-US" dirty="0"/>
              <a:t>The annual amount of revenue that school districts can raise through general school aids, property taxes, and exempt property aid programs is capped by state law</a:t>
            </a:r>
          </a:p>
          <a:p>
            <a:pPr lvl="1"/>
            <a:r>
              <a:rPr lang="en-US" dirty="0"/>
              <a:t>Districts must ask permission from voters to exceed revenue limits</a:t>
            </a:r>
          </a:p>
          <a:p>
            <a:pPr lvl="1"/>
            <a:r>
              <a:rPr lang="en-US" dirty="0"/>
              <a:t>Vary by district from $10,007/pupil (Hilbert) to $24,116/pupil (Phelps)</a:t>
            </a:r>
          </a:p>
          <a:p>
            <a:r>
              <a:rPr lang="en-US" dirty="0"/>
              <a:t>Three types: recurring, nonrecurring and debt</a:t>
            </a:r>
          </a:p>
          <a:p>
            <a:r>
              <a:rPr lang="en-US" dirty="0"/>
              <a:t>2021: 64 referenda statewide, 56% were approved</a:t>
            </a:r>
          </a:p>
          <a:p>
            <a:r>
              <a:rPr lang="en-US" dirty="0"/>
              <a:t>2022: 81 referenda statewide, 79% were approved</a:t>
            </a:r>
          </a:p>
        </p:txBody>
      </p:sp>
    </p:spTree>
    <p:extLst>
      <p:ext uri="{BB962C8B-B14F-4D97-AF65-F5344CB8AC3E}">
        <p14:creationId xmlns:p14="http://schemas.microsoft.com/office/powerpoint/2010/main" val="1524349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 of Local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421 school districts in Wisconsin</a:t>
            </a:r>
          </a:p>
          <a:p>
            <a:r>
              <a:rPr lang="en-US" dirty="0"/>
              <a:t>Traditionally, Wisconsin school boards have great autonomy on spending, referendum, curriculum, staffing and other decisions</a:t>
            </a:r>
          </a:p>
          <a:p>
            <a:r>
              <a:rPr lang="en-US" dirty="0"/>
              <a:t>Notable Federal Acts</a:t>
            </a:r>
          </a:p>
          <a:p>
            <a:pPr lvl="1"/>
            <a:r>
              <a:rPr lang="en-US" dirty="0"/>
              <a:t>Every Student Succeeds Act</a:t>
            </a:r>
          </a:p>
          <a:p>
            <a:pPr lvl="1"/>
            <a:r>
              <a:rPr lang="en-US" dirty="0"/>
              <a:t>No Child Left Behind Act </a:t>
            </a:r>
          </a:p>
          <a:p>
            <a:pPr lvl="1"/>
            <a:r>
              <a:rPr lang="en-US" dirty="0"/>
              <a:t>Individuals with Disabilities Education Improvement Act</a:t>
            </a:r>
          </a:p>
        </p:txBody>
      </p:sp>
    </p:spTree>
    <p:extLst>
      <p:ext uri="{BB962C8B-B14F-4D97-AF65-F5344CB8AC3E}">
        <p14:creationId xmlns:p14="http://schemas.microsoft.com/office/powerpoint/2010/main" val="844232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Innovations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8" y="2052115"/>
            <a:ext cx="7934025" cy="4632889"/>
          </a:xfrm>
        </p:spPr>
        <p:txBody>
          <a:bodyPr/>
          <a:lstStyle/>
          <a:p>
            <a:r>
              <a:rPr lang="en-US" dirty="0"/>
              <a:t>Dual Enrollment</a:t>
            </a:r>
          </a:p>
          <a:p>
            <a:pPr lvl="1"/>
            <a:r>
              <a:rPr lang="en-US" dirty="0"/>
              <a:t>Includes a variety of programs allowing high school students to earn both high school and college credit at the same time</a:t>
            </a:r>
          </a:p>
          <a:p>
            <a:pPr lvl="1"/>
            <a:r>
              <a:rPr lang="en-US" dirty="0"/>
              <a:t>Lowers the cost of college and provides more challenging coursework for those who choose it</a:t>
            </a:r>
          </a:p>
          <a:p>
            <a:r>
              <a:rPr lang="en-US" dirty="0"/>
              <a:t>Reading Corps</a:t>
            </a:r>
          </a:p>
          <a:p>
            <a:r>
              <a:rPr lang="en-US" dirty="0"/>
              <a:t>College Possible</a:t>
            </a:r>
          </a:p>
          <a:p>
            <a:r>
              <a:rPr lang="en-US" dirty="0"/>
              <a:t>City Year Milwaukee</a:t>
            </a:r>
          </a:p>
          <a:p>
            <a:r>
              <a:rPr lang="en-US" dirty="0"/>
              <a:t>Boys &amp; Girls Clubs Education and Career Development</a:t>
            </a:r>
          </a:p>
        </p:txBody>
      </p:sp>
    </p:spTree>
    <p:extLst>
      <p:ext uri="{BB962C8B-B14F-4D97-AF65-F5344CB8AC3E}">
        <p14:creationId xmlns:p14="http://schemas.microsoft.com/office/powerpoint/2010/main" val="3546276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Reforms?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654" y="2052116"/>
            <a:ext cx="8642485" cy="3997828"/>
          </a:xfrm>
        </p:spPr>
        <p:txBody>
          <a:bodyPr/>
          <a:lstStyle/>
          <a:p>
            <a:r>
              <a:rPr lang="en-US" dirty="0"/>
              <a:t>Universal school choice – lifting all caps and income limits</a:t>
            </a:r>
          </a:p>
          <a:p>
            <a:r>
              <a:rPr lang="en-US" dirty="0"/>
              <a:t>Education Savings Accounts – broadly popular (52% support)</a:t>
            </a:r>
          </a:p>
          <a:p>
            <a:r>
              <a:rPr lang="en-US" dirty="0"/>
              <a:t>“Funding follows the student” – overhaul of how we fund schools so all funding is student-centric, rather than school-centric</a:t>
            </a:r>
          </a:p>
        </p:txBody>
      </p:sp>
    </p:spTree>
    <p:extLst>
      <p:ext uri="{BB962C8B-B14F-4D97-AF65-F5344CB8AC3E}">
        <p14:creationId xmlns:p14="http://schemas.microsoft.com/office/powerpoint/2010/main" val="1063390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105" y="3094057"/>
            <a:ext cx="7958331" cy="1077229"/>
          </a:xfrm>
        </p:spPr>
        <p:txBody>
          <a:bodyPr/>
          <a:lstStyle/>
          <a:p>
            <a:pPr algn="ctr"/>
            <a:r>
              <a:rPr lang="en-US" dirty="0"/>
              <a:t>Questions/Discussion</a:t>
            </a:r>
          </a:p>
        </p:txBody>
      </p:sp>
    </p:spTree>
    <p:extLst>
      <p:ext uri="{BB962C8B-B14F-4D97-AF65-F5344CB8AC3E}">
        <p14:creationId xmlns:p14="http://schemas.microsoft.com/office/powerpoint/2010/main" val="36765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- 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17" y="1136604"/>
            <a:ext cx="7796540" cy="1234009"/>
          </a:xfrm>
        </p:spPr>
        <p:txBody>
          <a:bodyPr/>
          <a:lstStyle/>
          <a:p>
            <a:r>
              <a:rPr lang="en-US" dirty="0"/>
              <a:t>Enrollment in choice/charter programs is growing, while public K-12 enrollment is trending down</a:t>
            </a:r>
          </a:p>
        </p:txBody>
      </p:sp>
      <p:sp>
        <p:nvSpPr>
          <p:cNvPr id="6" name="Rectangle 5"/>
          <p:cNvSpPr/>
          <p:nvPr/>
        </p:nvSpPr>
        <p:spPr>
          <a:xfrm>
            <a:off x="5196840" y="659313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i="1" dirty="0"/>
              <a:t>SOURCE: LEGISLATIVE FISCAL BUREAU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732" y="2263261"/>
            <a:ext cx="8380725" cy="424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355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Choice in Wisconsin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9" y="2052115"/>
            <a:ext cx="7796540" cy="4632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Milwaukee Parental Choice Program</a:t>
            </a:r>
          </a:p>
          <a:p>
            <a:pPr marL="0" indent="0">
              <a:buNone/>
            </a:pPr>
            <a:r>
              <a:rPr lang="en-US" sz="1600" i="1" dirty="0"/>
              <a:t>Provides state-funded vouchers, allowing parents of limited means in Milwaukee to send their child to a private school if they choose to do so.</a:t>
            </a:r>
          </a:p>
          <a:p>
            <a:pPr lvl="1"/>
            <a:r>
              <a:rPr lang="en-US" dirty="0"/>
              <a:t>Established in 1989 Act 336</a:t>
            </a:r>
          </a:p>
          <a:p>
            <a:pPr lvl="1"/>
            <a:r>
              <a:rPr lang="en-US" dirty="0"/>
              <a:t>Enrollment cap: None</a:t>
            </a:r>
          </a:p>
          <a:p>
            <a:pPr lvl="2"/>
            <a:r>
              <a:rPr lang="en-US" dirty="0"/>
              <a:t>2011 Act 32 deleted enrollment caps, raised income limit to 300% FPL</a:t>
            </a:r>
          </a:p>
          <a:p>
            <a:pPr lvl="1"/>
            <a:r>
              <a:rPr lang="en-US" dirty="0"/>
              <a:t>First private school voucher program in the country</a:t>
            </a:r>
          </a:p>
          <a:p>
            <a:pPr lvl="1"/>
            <a:r>
              <a:rPr lang="en-US" dirty="0"/>
              <a:t>Enrollment: 28,583</a:t>
            </a:r>
          </a:p>
          <a:p>
            <a:pPr lvl="1"/>
            <a:r>
              <a:rPr lang="en-US" dirty="0"/>
              <a:t>State spending on MPCP: $237.7 million GPR in 2021-22</a:t>
            </a:r>
          </a:p>
          <a:p>
            <a:pPr lvl="2"/>
            <a:r>
              <a:rPr lang="en-US" dirty="0"/>
              <a:t>$204 million net GPR in 2020-21 (after General Aid reduction)</a:t>
            </a:r>
          </a:p>
        </p:txBody>
      </p:sp>
    </p:spTree>
    <p:extLst>
      <p:ext uri="{BB962C8B-B14F-4D97-AF65-F5344CB8AC3E}">
        <p14:creationId xmlns:p14="http://schemas.microsoft.com/office/powerpoint/2010/main" val="348925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Choice in Wisconsin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441046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Racine choice program</a:t>
            </a:r>
          </a:p>
          <a:p>
            <a:pPr marL="0" indent="0">
              <a:buNone/>
            </a:pPr>
            <a:r>
              <a:rPr lang="en-US" sz="2000" i="1" dirty="0"/>
              <a:t>Very similar to MPCP for children in the Racine Unified School District.</a:t>
            </a:r>
            <a:endParaRPr lang="en-US" sz="2000" dirty="0"/>
          </a:p>
          <a:p>
            <a:pPr lvl="1"/>
            <a:r>
              <a:rPr lang="en-US" dirty="0"/>
              <a:t>Established in 2011 Act 32</a:t>
            </a:r>
          </a:p>
          <a:p>
            <a:pPr lvl="1"/>
            <a:r>
              <a:rPr lang="en-US" dirty="0"/>
              <a:t>Enrollment cap: None</a:t>
            </a:r>
          </a:p>
          <a:p>
            <a:pPr lvl="1"/>
            <a:r>
              <a:rPr lang="en-US" dirty="0"/>
              <a:t>Enrollment (2021): 3,835</a:t>
            </a:r>
          </a:p>
          <a:p>
            <a:pPr lvl="1"/>
            <a:r>
              <a:rPr lang="en-US" dirty="0"/>
              <a:t>State spending on Racine program: $31.8 million (2020-21)</a:t>
            </a:r>
          </a:p>
          <a:p>
            <a:pPr lvl="2"/>
            <a:r>
              <a:rPr lang="en-US" dirty="0"/>
              <a:t>$6.1 million net GPR (after General Aid reduction)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0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Choice in Wisconsin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8" y="2052116"/>
            <a:ext cx="8336361" cy="44858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Statewide School Choice</a:t>
            </a:r>
          </a:p>
          <a:p>
            <a:pPr marL="0" indent="0">
              <a:buNone/>
            </a:pPr>
            <a:r>
              <a:rPr lang="en-US" sz="2000" i="1" dirty="0"/>
              <a:t>Statewide expansion of school choice programs previously established in Milwaukee and Racine.</a:t>
            </a:r>
            <a:endParaRPr lang="en-US" sz="2000" dirty="0"/>
          </a:p>
          <a:p>
            <a:pPr lvl="1"/>
            <a:r>
              <a:rPr lang="en-US" dirty="0"/>
              <a:t>Established in 2013 Act 20</a:t>
            </a:r>
          </a:p>
          <a:p>
            <a:pPr lvl="1"/>
            <a:r>
              <a:rPr lang="en-US" dirty="0"/>
              <a:t>Initially capped at 500 pupils in 2013-14 and 1,000 in 2014-15</a:t>
            </a:r>
          </a:p>
          <a:p>
            <a:pPr lvl="1"/>
            <a:r>
              <a:rPr lang="en-US" dirty="0"/>
              <a:t>2015 Act 55 reduces caps, eliminating all caps by 2026-27</a:t>
            </a:r>
          </a:p>
          <a:p>
            <a:pPr lvl="1"/>
            <a:r>
              <a:rPr lang="en-US" dirty="0"/>
              <a:t>Income limit: Currently 220% FPL</a:t>
            </a:r>
          </a:p>
          <a:p>
            <a:pPr lvl="1"/>
            <a:r>
              <a:rPr lang="en-US" dirty="0"/>
              <a:t>Enrollment (2021): 12,111</a:t>
            </a:r>
          </a:p>
          <a:p>
            <a:pPr lvl="1"/>
            <a:r>
              <a:rPr lang="en-US" dirty="0"/>
              <a:t>State spending: $99.2 million (2020-21)</a:t>
            </a:r>
          </a:p>
          <a:p>
            <a:pPr lvl="2"/>
            <a:r>
              <a:rPr lang="en-US" dirty="0"/>
              <a:t>$3.4 million net GPR (after General Aid reduction)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8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Choice in Wisconsin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8" y="2052116"/>
            <a:ext cx="8034609" cy="41932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Special Needs Scholarship Program</a:t>
            </a:r>
          </a:p>
          <a:p>
            <a:pPr marL="0" indent="0">
              <a:buNone/>
            </a:pPr>
            <a:r>
              <a:rPr lang="en-US" sz="2000" i="1" dirty="0"/>
              <a:t>Expansion of school choice for children with an individualized education program (IEP).</a:t>
            </a:r>
            <a:endParaRPr lang="en-US" dirty="0"/>
          </a:p>
          <a:p>
            <a:pPr lvl="1"/>
            <a:r>
              <a:rPr lang="en-US" dirty="0"/>
              <a:t>Established in 2015 Act 55</a:t>
            </a:r>
          </a:p>
          <a:p>
            <a:pPr lvl="1"/>
            <a:r>
              <a:rPr lang="en-US" dirty="0"/>
              <a:t>No income limits or participation caps</a:t>
            </a:r>
          </a:p>
          <a:p>
            <a:pPr lvl="1"/>
            <a:r>
              <a:rPr lang="en-US" dirty="0"/>
              <a:t>Enrollment (2021): 1,425</a:t>
            </a:r>
          </a:p>
          <a:p>
            <a:pPr lvl="1"/>
            <a:r>
              <a:rPr lang="en-US" dirty="0"/>
              <a:t>Per pupil payments are equal to $12,977 in 2020-21</a:t>
            </a:r>
          </a:p>
          <a:p>
            <a:pPr lvl="1"/>
            <a:r>
              <a:rPr lang="en-US" dirty="0"/>
              <a:t>State spending on SNSP: $18 million (2020-21)</a:t>
            </a:r>
          </a:p>
          <a:p>
            <a:pPr lvl="2"/>
            <a:r>
              <a:rPr lang="en-US" dirty="0"/>
              <a:t>$0 net GPR (after General Aid reduction)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93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Choice Enrollment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1116" y="1485710"/>
            <a:ext cx="5571092" cy="4932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5196840" y="645720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i="1" dirty="0"/>
              <a:t>SOURCE: LEGISLATIVE FISCAL BUREAU</a:t>
            </a:r>
          </a:p>
        </p:txBody>
      </p:sp>
    </p:spTree>
    <p:extLst>
      <p:ext uri="{BB962C8B-B14F-4D97-AF65-F5344CB8AC3E}">
        <p14:creationId xmlns:p14="http://schemas.microsoft.com/office/powerpoint/2010/main" val="164667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Program Costs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465" y="3586667"/>
            <a:ext cx="8560032" cy="2342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408177" y="1513520"/>
            <a:ext cx="8961120" cy="2070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2020-21, per pupil (AKA “per member”) payments were $8,300 for a pupil enrolled in grades K-8 and $8,946 for a pupil enrolled in 9-12</a:t>
            </a:r>
          </a:p>
          <a:p>
            <a:r>
              <a:rPr lang="en-US" dirty="0"/>
              <a:t>When accounting for state aid and property tax, that’s less than average per pupil spending on public K-12 ($14,321 per pupil)</a:t>
            </a:r>
          </a:p>
        </p:txBody>
      </p:sp>
      <p:sp>
        <p:nvSpPr>
          <p:cNvPr id="9" name="Rectangle 8"/>
          <p:cNvSpPr/>
          <p:nvPr/>
        </p:nvSpPr>
        <p:spPr>
          <a:xfrm>
            <a:off x="5196840" y="645720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i="1" dirty="0"/>
              <a:t>SOURCE: LEGISLATIVE FISCAL BUREAU</a:t>
            </a:r>
          </a:p>
        </p:txBody>
      </p:sp>
    </p:spTree>
    <p:extLst>
      <p:ext uri="{BB962C8B-B14F-4D97-AF65-F5344CB8AC3E}">
        <p14:creationId xmlns:p14="http://schemas.microsoft.com/office/powerpoint/2010/main" val="3360549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4703</TotalTime>
  <Words>2307</Words>
  <Application>Microsoft Macintosh PowerPoint</Application>
  <PresentationFormat>Widescreen</PresentationFormat>
  <Paragraphs>249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Century Gothic</vt:lpstr>
      <vt:lpstr>MS Shell Dlg 2</vt:lpstr>
      <vt:lpstr>Wingdings</vt:lpstr>
      <vt:lpstr>Wingdings 3</vt:lpstr>
      <vt:lpstr>Madison</vt:lpstr>
      <vt:lpstr>Education in Wisconsin</vt:lpstr>
      <vt:lpstr>Trends – Funding</vt:lpstr>
      <vt:lpstr>Trends - Enrollment</vt:lpstr>
      <vt:lpstr>School Choice in Wisconsin</vt:lpstr>
      <vt:lpstr>School Choice in Wisconsin</vt:lpstr>
      <vt:lpstr>School Choice in Wisconsin</vt:lpstr>
      <vt:lpstr>School Choice in Wisconsin</vt:lpstr>
      <vt:lpstr>School Choice Enrollment</vt:lpstr>
      <vt:lpstr>Choice Program Costs</vt:lpstr>
      <vt:lpstr>School Choice is Popular</vt:lpstr>
      <vt:lpstr>Charter Schools</vt:lpstr>
      <vt:lpstr>Public School Funding Formula</vt:lpstr>
      <vt:lpstr>Public School Funding Formula</vt:lpstr>
      <vt:lpstr>Public School Funding Formula</vt:lpstr>
      <vt:lpstr>State Aid is Only Half the Picture</vt:lpstr>
      <vt:lpstr>State Funding Differences</vt:lpstr>
      <vt:lpstr>Funding Breakdown Example: Elmbrook</vt:lpstr>
      <vt:lpstr>PowerPoint Presentation</vt:lpstr>
      <vt:lpstr>Public School Funding vs. Enrollment</vt:lpstr>
      <vt:lpstr>Where Does the Money Go?</vt:lpstr>
      <vt:lpstr>Federal Windfall</vt:lpstr>
      <vt:lpstr>PowerPoint Presentation</vt:lpstr>
      <vt:lpstr>Several Covid Bills Provided Federal K-12 Aid</vt:lpstr>
      <vt:lpstr>Federal Aid Was a Massive K-12 Windfall</vt:lpstr>
      <vt:lpstr>Referenda</vt:lpstr>
      <vt:lpstr>Tradition of Local Control</vt:lpstr>
      <vt:lpstr>Education Innovations</vt:lpstr>
      <vt:lpstr>Future Reforms?</vt:lpstr>
      <vt:lpstr>Questions/Discussion</vt:lpstr>
    </vt:vector>
  </TitlesOfParts>
  <Company>Wisconsin Legislature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in Wisconsin</dc:title>
  <dc:creator>Rochester, Chris</dc:creator>
  <cp:lastModifiedBy>Lydia LHeureux</cp:lastModifiedBy>
  <cp:revision>45</cp:revision>
  <dcterms:created xsi:type="dcterms:W3CDTF">2022-05-17T17:54:38Z</dcterms:created>
  <dcterms:modified xsi:type="dcterms:W3CDTF">2022-06-08T01:31:37Z</dcterms:modified>
</cp:coreProperties>
</file>